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  <p:sldId id="264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9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34851" y="4698639"/>
            <a:ext cx="11329632" cy="1985495"/>
          </a:xfrm>
        </p:spPr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จัดทำโดย  งานการเจ้าหน้าที่</a:t>
            </a:r>
          </a:p>
          <a:p>
            <a:r>
              <a:rPr lang="th-TH" sz="4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เทศบาลตำบลประจันตคาม อำเภอประจันตคาม จังหวัดปราจีนบุรี</a:t>
            </a:r>
            <a:endParaRPr lang="en-GB" sz="4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8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 บำนาญ</a:t>
            </a:r>
            <a:endParaRPr lang="en-GB" sz="8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738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เวลาราชการสำหรับคำนวณบำเหน็จบำนาญ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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การตัดเวลาราชการ</a:t>
            </a:r>
            <a:endParaRPr lang="th-TH" sz="2800" b="1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- เวลาที่ไม่ได้รับเงินเดือน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- วันลาในระหว่างประกาศกฎอัยการศึก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522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913150" y="255760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913150" y="1272387"/>
            <a:ext cx="10363826" cy="4690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เวลาตาม พ.ร.บ. กองทุนฯ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มาตรา ๖๖</a:t>
            </a:r>
          </a:p>
          <a:p>
            <a:pPr marL="0" indent="0">
              <a:buNone/>
            </a:pP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- การนับเวลาราชการ  </a:t>
            </a:r>
            <a:r>
              <a:rPr lang="th-TH" sz="2800" b="1" u="sng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เพื่อให้เกิดสิทธิ</a:t>
            </a: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   ให้นับจำนวนปี เศษของปีถ้าถึงครึ่งปีให้นับเป็นหนึ่งปี</a:t>
            </a: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- </a:t>
            </a:r>
            <a:r>
              <a:rPr lang="th-TH" sz="2800" b="1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การนับ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เวลา  </a:t>
            </a:r>
            <a:r>
              <a:rPr lang="th-TH" sz="2800" b="1" u="sng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เพื่อคำนวณ</a:t>
            </a:r>
            <a:endParaRPr lang="th-TH" sz="2800" dirty="0">
              <a:latin typeface="TH Niramit AS" panose="02000506000000020004" pitchFamily="2" charset="-34"/>
              <a:cs typeface="TH Niramit AS" panose="02000506000000020004" pitchFamily="2" charset="-34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    ให้นับจำนวน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ปีรวมทั้งเศษ</a:t>
            </a: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ของ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ปีด้วย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   ให้นับสิบสองเดือนเป็นหนึ่งปี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   ให้นับสามสิบวันเป็นหนึ่งเดือน</a:t>
            </a:r>
          </a:p>
          <a:p>
            <a:pPr marL="0" indent="0">
              <a:buNone/>
            </a:pPr>
            <a:endParaRPr lang="th-TH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8843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พ.ร.บ. ๒๔๙๔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</a:t>
            </a:r>
            <a:r>
              <a:rPr lang="th-TH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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บำเหน็จ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=</a:t>
            </a:r>
            <a:r>
              <a:rPr lang="en-US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เงินเดือนเดือนสุดท้าย 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X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เวลาราชการ</a:t>
            </a:r>
            <a:endParaRPr lang="th-TH" sz="2800" b="1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en-US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</a:t>
            </a:r>
            <a:r>
              <a:rPr lang="en-GB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บำนาญ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 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=</a:t>
            </a:r>
            <a:r>
              <a:rPr lang="en-US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 </a:t>
            </a: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เงินเดือน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เฉลี่ย ๖๐ เดือนสุดท้าย </a:t>
            </a:r>
            <a:r>
              <a:rPr lang="en-GB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X</a:t>
            </a: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เวลา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ราชการ</a:t>
            </a:r>
          </a:p>
          <a:p>
            <a:pPr marL="0" indent="0">
              <a:buNone/>
            </a:pP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 algn="ctr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4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(ไม่เกินเงินเดือนเดือนสุดท้าย)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วิธีคำนวณบำเหน็จบำนาญปกติ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5509698" y="4196224"/>
            <a:ext cx="117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๕๐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3554569" y="4260619"/>
            <a:ext cx="4713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560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h-TH" sz="4000" dirty="0" smtClean="0"/>
          </a:p>
          <a:p>
            <a:pPr marL="0" indent="0" algn="ctr">
              <a:buNone/>
            </a:pPr>
            <a:r>
              <a:rPr lang="th-TH" sz="4000" dirty="0" smtClean="0"/>
              <a:t>รายละเอียดเกี่ยวกับบำเหน็จบำนาญยังมีอีกมากมาย</a:t>
            </a:r>
          </a:p>
          <a:p>
            <a:pPr marL="0" indent="0" algn="ctr">
              <a:buNone/>
            </a:pPr>
            <a:r>
              <a:rPr lang="th-TH" sz="4000" dirty="0"/>
              <a:t> </a:t>
            </a:r>
            <a:r>
              <a:rPr lang="th-TH" sz="4000" dirty="0" smtClean="0"/>
              <a:t>   งานการเจ้าหน้าที่จะได้นำเสนอในโอกาสต่อไป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6400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468173"/>
          </a:xfrm>
        </p:spPr>
        <p:txBody>
          <a:bodyPr>
            <a:normAutofit/>
          </a:bodyPr>
          <a:lstStyle/>
          <a:p>
            <a:r>
              <a:rPr lang="th-TH" sz="8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 บำนาญ</a:t>
            </a:r>
            <a:endParaRPr lang="en-GB" sz="8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81824" y="2768958"/>
            <a:ext cx="10277341" cy="3116687"/>
          </a:xfrm>
        </p:spPr>
        <p:txBody>
          <a:bodyPr>
            <a:noAutofit/>
          </a:bodyPr>
          <a:lstStyle/>
          <a:p>
            <a:pPr algn="l"/>
            <a:r>
              <a:rPr lang="th-TH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ความหมาย</a:t>
            </a:r>
          </a:p>
          <a:p>
            <a:pPr algn="l"/>
            <a:r>
              <a:rPr lang="th-TH" sz="3200" b="1" dirty="0" smtClean="0">
                <a:solidFill>
                  <a:srgbClr val="00B05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บำเหน็จ</a:t>
            </a:r>
            <a:r>
              <a:rPr lang="th-TH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คือ  เงินตอบแทนความชอบที่ได้รับราชการมา ซึ่งจ่ายเป็นเงินก้อนครั้งเดียว</a:t>
            </a:r>
          </a:p>
          <a:p>
            <a:pPr algn="l"/>
            <a:r>
              <a:rPr lang="th-TH" sz="3200" b="1" dirty="0" smtClean="0">
                <a:solidFill>
                  <a:srgbClr val="AF93A7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 บำนาญ</a:t>
            </a:r>
            <a:r>
              <a:rPr lang="th-TH" sz="3200" dirty="0" smtClean="0">
                <a:solidFill>
                  <a:srgbClr val="AF93A7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คือ  เงินตอบแทนความชอบที่ได้รับราชการมา ซึ่งจ่ายเป็นรายเดือน </a:t>
            </a: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540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ประเภทของบำเหน็จ บำนาญ</a:t>
            </a:r>
            <a:endParaRPr lang="en-GB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2511380" y="2367092"/>
            <a:ext cx="7508383" cy="3424107"/>
          </a:xfrm>
        </p:spPr>
        <p:txBody>
          <a:bodyPr>
            <a:normAutofit/>
          </a:bodyPr>
          <a:lstStyle/>
          <a:p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</a:p>
          <a:p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บำนาญพิเศษ</a:t>
            </a:r>
          </a:p>
          <a:p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บำเหน็จตกทอด</a:t>
            </a:r>
          </a:p>
          <a:p>
            <a:r>
              <a:rPr lang="th-TH" sz="32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บำเหน็จดำรงชีพ</a:t>
            </a:r>
            <a:endParaRPr lang="en-GB" sz="32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4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ผู้มีสิทธิได้รับ 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- เป็นข้าราชการตามกฎหมาย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รับเงินเดือนจากเงินงบประมาณรายจ่ายประเภทงบลุคลากร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เข้าเหตุใดเหตุหนึ่งใน ๔ เหตุ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ไม่เป็นบุคคลต้องห้ามมิให้มีสิทธิ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4086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913774" y="1906074"/>
            <a:ext cx="10363826" cy="3885126"/>
          </a:xfrm>
        </p:spPr>
        <p:txBody>
          <a:bodyPr>
            <a:normAutofit lnSpcReduction="10000"/>
          </a:bodyPr>
          <a:lstStyle/>
          <a:p>
            <a:r>
              <a:rPr lang="th-TH" sz="36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ผู้มีสิทธิได้รับต้องเข้าเหตุใดเหตุหนึ่ง ดังนี้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- เหตุทดแทน (มาตรา ๑๑)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เหตุทุพพลภาพ (มาตรา ๑๒)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เหตุสูงอายุ (มาตรา ๑๓)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เหตุรับราชการนาน (มาตรา ๑๔)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- บำเหน็จ (มาตรา ๑๗)</a:t>
            </a:r>
          </a:p>
        </p:txBody>
      </p:sp>
    </p:spTree>
    <p:extLst>
      <p:ext uri="{BB962C8B-B14F-4D97-AF65-F5344CB8AC3E}">
        <p14:creationId xmlns:p14="http://schemas.microsoft.com/office/powerpoint/2010/main" val="177573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803042" y="2367092"/>
            <a:ext cx="9195516" cy="3424107"/>
          </a:xfrm>
        </p:spPr>
        <p:txBody>
          <a:bodyPr>
            <a:normAutofit fontScale="40000" lnSpcReduction="20000"/>
          </a:bodyPr>
          <a:lstStyle/>
          <a:p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เหตุทดแทน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ทาง</a:t>
            </a: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ราชการสั่งให้ออกจากราชการ ยุบ / เลิก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ตำแหน่ง / </a:t>
            </a: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ผลของ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รัฐธรรมนูญ / ทหาร</a:t>
            </a: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ออกจาก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กองหนุน</a:t>
            </a: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เบี้ย</a:t>
            </a: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หวัด</a:t>
            </a:r>
            <a:endParaRPr lang="en-GB" sz="51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เหตุทุพพลภาพ</a:t>
            </a: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- เจ็บป่วย ทุพพลภาพ</a:t>
            </a: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- แพทย์ที่ทางราชการเห็นว่าไม่สามารถรับราชการในตำแหน่งหน้าที่ต่อไปได้</a:t>
            </a:r>
          </a:p>
          <a:p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59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h-TH" sz="59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เหตุสูงอายุ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อายุตั้งแต่ ๕๐ ปีบริบูรณ์ ขึ้นไป </a:t>
            </a: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/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กรณีเกษียณอายุ</a:t>
            </a:r>
            <a:endParaRPr lang="en-GB" sz="51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59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เหตุรับราชการนาน</a:t>
            </a:r>
          </a:p>
          <a:p>
            <a:pPr marL="0" indent="0">
              <a:buNone/>
            </a:pP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มีเวลาราชการตั้งแต่ ๒๕ ปีบริบูรณ์ขึ้นไป</a:t>
            </a: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4928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h-TH" sz="59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เหตุทดแทน / เหตุทุพพลภาพ / เหตุสูงอายุ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- 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ถ้ามีเวลาราชการตั้งแต่ ๑ ปีบริบูรณ์ขึ้นไป แต่ไม่ถึง ๑๐ ปีบริบูรณ์ </a:t>
            </a:r>
            <a:r>
              <a:rPr lang="th-TH" sz="5100" b="1" u="sng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มีสิทธิรับบำเหน็จ</a:t>
            </a:r>
            <a:endParaRPr lang="th-TH" sz="5100" b="1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- ถ้ามีเวลาราชการตั้งแต่ ๑๐ ปีบริบูรณ์ขึ้นไป </a:t>
            </a:r>
            <a:r>
              <a:rPr lang="th-TH" sz="5100" b="1" u="sng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มีสิทธิรับบำนาญ</a:t>
            </a:r>
            <a:endParaRPr lang="en-GB" sz="5100" b="1" u="sng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59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เหตุรับราชการนาน</a:t>
            </a:r>
          </a:p>
          <a:p>
            <a:pPr marL="0" indent="0">
              <a:buNone/>
            </a:pP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มีสิทธิรับบำเหน็จหรือบำนาญก็ได้</a:t>
            </a:r>
          </a:p>
          <a:p>
            <a:pPr marL="0" indent="0">
              <a:buNone/>
            </a:pPr>
            <a:r>
              <a:rPr lang="th-TH" sz="51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r>
              <a:rPr lang="en-GB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*</a:t>
            </a:r>
            <a:r>
              <a:rPr lang="en-US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* </a:t>
            </a:r>
            <a:r>
              <a:rPr lang="th-TH" sz="51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ผู้มีสิทธิรับบำนาญขอเปลี่ยนเป็นรับบำเหน็จก็ได้ </a:t>
            </a:r>
            <a:r>
              <a:rPr lang="en-GB" sz="51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**</a:t>
            </a: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549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5400" b="1" dirty="0" smtClean="0">
                <a:solidFill>
                  <a:srgbClr val="AF93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บำเหน็จบำนาญปกติ</a:t>
            </a:r>
            <a:endParaRPr lang="en-GB" sz="5400" b="1" dirty="0">
              <a:solidFill>
                <a:srgbClr val="AF93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6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913774" y="1918952"/>
            <a:ext cx="8706744" cy="45076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เวลาราชการสำหรับคำนวณบำเหน็จบำนาญ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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เวลาปกติ</a:t>
            </a:r>
            <a:endParaRPr lang="th-TH" sz="2800" b="1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- วันเริ่มรับราชการ ถึง วันสุดท้ายที่ได้รับเงินเดือน </a:t>
            </a:r>
            <a:endParaRPr lang="en-GB" sz="2800" b="1" u="sng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</a:t>
            </a:r>
            <a:r>
              <a:rPr lang="en-GB" sz="2800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</a:t>
            </a:r>
            <a:r>
              <a:rPr lang="th-TH" sz="2800" b="1" dirty="0" smtClean="0">
                <a:latin typeface="TH Niramit AS" panose="02000506000000020004" pitchFamily="2" charset="-34"/>
                <a:cs typeface="TH Niramit AS" panose="02000506000000020004" pitchFamily="2" charset="-34"/>
                <a:sym typeface="Wingdings" panose="05000000000000000000" pitchFamily="2" charset="2"/>
              </a:rPr>
              <a:t> เวลาทวีคูณ</a:t>
            </a:r>
            <a:endParaRPr lang="th-TH" sz="2800" dirty="0" smtClean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- ทำหน้าที่ทหารตามที่กระทรวงกลาโหมกำหนด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- ปฏิบัติหน้าที่ในเขตประกาศกฎอัยการศึก</a:t>
            </a:r>
          </a:p>
          <a:p>
            <a:pPr marL="0" indent="0">
              <a:buNone/>
            </a:pP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</a:p>
          <a:p>
            <a:pPr marL="0" indent="0">
              <a:buNone/>
            </a:pPr>
            <a:r>
              <a:rPr lang="th-TH" sz="28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   </a:t>
            </a:r>
            <a:endParaRPr lang="en-GB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7989402"/>
      </p:ext>
    </p:extLst>
  </p:cSld>
  <p:clrMapOvr>
    <a:masterClrMapping/>
  </p:clrMapOvr>
</p:sld>
</file>

<file path=ppt/theme/theme1.xml><?xml version="1.0" encoding="utf-8"?>
<a:theme xmlns:a="http://schemas.openxmlformats.org/drawingml/2006/main" name="หยดน้ำ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TM04033925[[fn=หยดน้ำ]]</Template>
  <TotalTime>100</TotalTime>
  <Words>549</Words>
  <Application>Microsoft Office PowerPoint</Application>
  <PresentationFormat>แบบจอกว้าง</PresentationFormat>
  <Paragraphs>86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0" baseType="lpstr">
      <vt:lpstr>Angsana New</vt:lpstr>
      <vt:lpstr>Arial</vt:lpstr>
      <vt:lpstr>Cordia New</vt:lpstr>
      <vt:lpstr>TH Niramit AS</vt:lpstr>
      <vt:lpstr>Tw Cen MT</vt:lpstr>
      <vt:lpstr>Wingdings</vt:lpstr>
      <vt:lpstr>หยดน้ำ</vt:lpstr>
      <vt:lpstr>บำเหน็จ บำนาญ</vt:lpstr>
      <vt:lpstr>บำเหน็จ บำนาญ</vt:lpstr>
      <vt:lpstr>ประเภทของบำเหน็จ บำนาญ</vt:lpstr>
      <vt:lpstr>บำเหน็จบำนาญปกติ</vt:lpstr>
      <vt:lpstr>บำเหน็จบำนาญปกติ</vt:lpstr>
      <vt:lpstr>บำเหน็จบำนาญปกติ</vt:lpstr>
      <vt:lpstr>บำเหน็จบำนาญปกติ</vt:lpstr>
      <vt:lpstr>บำเหน็จบำนาญปกติ</vt:lpstr>
      <vt:lpstr>บำเหน็จบำนาญปกติ</vt:lpstr>
      <vt:lpstr>บำเหน็จบำนาญปกติ</vt:lpstr>
      <vt:lpstr>บำเหน็จบำนาญปกติ</vt:lpstr>
      <vt:lpstr>วิธีคำนวณบำเหน็จบำนาญปกติ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บำเหน็จ บำนาญ</dc:title>
  <dc:creator>Administrator</dc:creator>
  <cp:lastModifiedBy>Administrator</cp:lastModifiedBy>
  <cp:revision>8</cp:revision>
  <dcterms:created xsi:type="dcterms:W3CDTF">2020-08-19T07:02:50Z</dcterms:created>
  <dcterms:modified xsi:type="dcterms:W3CDTF">2020-08-19T08:43:14Z</dcterms:modified>
</cp:coreProperties>
</file>